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0342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00">
              <a:alpha val="80000"/>
            </a:srgbClr>
          </a:solidFill>
          <a:ln/>
        </p:spPr>
      </p:sp>
      <p:sp>
        <p:nvSpPr>
          <p:cNvPr id="6" name="Text 2"/>
          <p:cNvSpPr/>
          <p:nvPr/>
        </p:nvSpPr>
        <p:spPr>
          <a:xfrm>
            <a:off x="2037993" y="827127"/>
            <a:ext cx="9099947" cy="694373"/>
          </a:xfrm>
          <a:prstGeom prst="rect">
            <a:avLst/>
          </a:prstGeom>
          <a:noFill/>
          <a:ln/>
        </p:spPr>
        <p:txBody>
          <a:bodyPr wrap="non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                   SOLUTION FOR SENIOR          </a:t>
            </a:r>
            <a:endParaRPr lang="en-US" sz="4374" dirty="0"/>
          </a:p>
        </p:txBody>
      </p:sp>
      <p:sp>
        <p:nvSpPr>
          <p:cNvPr id="7" name="Text 3"/>
          <p:cNvSpPr/>
          <p:nvPr/>
        </p:nvSpPr>
        <p:spPr>
          <a:xfrm>
            <a:off x="2037993" y="1854756"/>
            <a:ext cx="5656302" cy="694373"/>
          </a:xfrm>
          <a:prstGeom prst="rect">
            <a:avLst/>
          </a:prstGeom>
          <a:noFill/>
          <a:ln/>
        </p:spPr>
        <p:txBody>
          <a:bodyPr wrap="non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                            CITIZENS</a:t>
            </a:r>
            <a:endParaRPr lang="en-US" sz="4374" dirty="0"/>
          </a:p>
        </p:txBody>
      </p:sp>
      <p:sp>
        <p:nvSpPr>
          <p:cNvPr id="8" name="Text 4"/>
          <p:cNvSpPr/>
          <p:nvPr/>
        </p:nvSpPr>
        <p:spPr>
          <a:xfrm>
            <a:off x="2037993" y="2882384"/>
            <a:ext cx="3555087" cy="555427"/>
          </a:xfrm>
          <a:prstGeom prst="rect">
            <a:avLst/>
          </a:prstGeom>
          <a:noFill/>
          <a:ln/>
        </p:spPr>
        <p:txBody>
          <a:bodyPr wrap="none" rtlCol="0" anchor="t"/>
          <a:lstStyle/>
          <a:p>
            <a:pPr marL="0" indent="0">
              <a:lnSpc>
                <a:spcPts val="4374"/>
              </a:lnSpc>
              <a:buNone/>
            </a:pPr>
            <a:endParaRPr lang="en-US" sz="3499" dirty="0"/>
          </a:p>
        </p:txBody>
      </p:sp>
      <p:pic>
        <p:nvPicPr>
          <p:cNvPr id="9" name="Image 2" descr="preencoded.png"/>
          <p:cNvPicPr>
            <a:picLocks noChangeAspect="1"/>
          </p:cNvPicPr>
          <p:nvPr/>
        </p:nvPicPr>
        <p:blipFill>
          <a:blip r:embed="rId5"/>
          <a:stretch>
            <a:fillRect/>
          </a:stretch>
        </p:blipFill>
        <p:spPr>
          <a:xfrm>
            <a:off x="3945136" y="3914180"/>
            <a:ext cx="6554867" cy="327743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2037993" y="1846064"/>
            <a:ext cx="5006221" cy="3326844"/>
          </a:xfrm>
          <a:prstGeom prst="rect">
            <a:avLst/>
          </a:prstGeom>
        </p:spPr>
      </p:pic>
      <p:sp>
        <p:nvSpPr>
          <p:cNvPr id="5" name="Text 1"/>
          <p:cNvSpPr/>
          <p:nvPr/>
        </p:nvSpPr>
        <p:spPr>
          <a:xfrm>
            <a:off x="7593806" y="1818323"/>
            <a:ext cx="5006221" cy="2083118"/>
          </a:xfrm>
          <a:prstGeom prst="rect">
            <a:avLst/>
          </a:prstGeom>
          <a:noFill/>
          <a:ln/>
        </p:spPr>
        <p:txBody>
          <a:bodyPr wrap="squar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CONECTION BETWEEN ELDER COMMUNITY</a:t>
            </a:r>
            <a:endParaRPr lang="en-US" sz="4374" dirty="0"/>
          </a:p>
        </p:txBody>
      </p:sp>
      <p:sp>
        <p:nvSpPr>
          <p:cNvPr id="6" name="Text 2"/>
          <p:cNvSpPr/>
          <p:nvPr/>
        </p:nvSpPr>
        <p:spPr>
          <a:xfrm>
            <a:off x="2037993" y="5672733"/>
            <a:ext cx="10554414"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1 :Connect with ease on our website's dedicated chat feature designed exclusively for seniors, providing a user-friendly platform where meaningful conversations and shared experiences blossom. </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2670929" y="2301240"/>
            <a:ext cx="3554968" cy="2666286"/>
          </a:xfrm>
          <a:prstGeom prst="rect">
            <a:avLst/>
          </a:prstGeom>
        </p:spPr>
      </p:pic>
      <p:sp>
        <p:nvSpPr>
          <p:cNvPr id="5" name="Text 1"/>
          <p:cNvSpPr/>
          <p:nvPr/>
        </p:nvSpPr>
        <p:spPr>
          <a:xfrm>
            <a:off x="7593806" y="2312551"/>
            <a:ext cx="5006221" cy="2083118"/>
          </a:xfrm>
          <a:prstGeom prst="rect">
            <a:avLst/>
          </a:prstGeom>
          <a:noFill/>
          <a:ln/>
        </p:spPr>
        <p:txBody>
          <a:bodyPr wrap="squar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Our website goes the extra mile with Emergency Alerts</a:t>
            </a:r>
            <a:endParaRPr lang="en-US" sz="4374" dirty="0"/>
          </a:p>
        </p:txBody>
      </p:sp>
      <p:sp>
        <p:nvSpPr>
          <p:cNvPr id="6" name="Text 2"/>
          <p:cNvSpPr/>
          <p:nvPr/>
        </p:nvSpPr>
        <p:spPr>
          <a:xfrm>
            <a:off x="2037993" y="5428298"/>
            <a:ext cx="10554414"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A feature designed to send periodic check-in notifications to the elderly. In case of non-response within a set timeframe, an automatic emergency call is triggered, offering an additional layer of security and care.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sp>
        <p:nvSpPr>
          <p:cNvPr id="4" name="Text 1"/>
          <p:cNvSpPr/>
          <p:nvPr/>
        </p:nvSpPr>
        <p:spPr>
          <a:xfrm>
            <a:off x="2037993" y="3767614"/>
            <a:ext cx="6443186" cy="694373"/>
          </a:xfrm>
          <a:prstGeom prst="rect">
            <a:avLst/>
          </a:prstGeom>
          <a:noFill/>
          <a:ln/>
        </p:spPr>
        <p:txBody>
          <a:bodyPr wrap="non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                            THANK YOU </a:t>
            </a: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000018">
              <a:alpha val="75000"/>
            </a:srgbClr>
          </a:solidFill>
          <a:ln/>
        </p:spPr>
      </p:sp>
      <p:sp>
        <p:nvSpPr>
          <p:cNvPr id="4" name="Text 1"/>
          <p:cNvSpPr/>
          <p:nvPr/>
        </p:nvSpPr>
        <p:spPr>
          <a:xfrm>
            <a:off x="2311360" y="789980"/>
            <a:ext cx="4213741" cy="658416"/>
          </a:xfrm>
          <a:prstGeom prst="rect">
            <a:avLst/>
          </a:prstGeom>
          <a:noFill/>
          <a:ln/>
        </p:spPr>
        <p:txBody>
          <a:bodyPr wrap="none" rtlCol="0" anchor="t"/>
          <a:lstStyle/>
          <a:p>
            <a:pPr marL="0" indent="0">
              <a:lnSpc>
                <a:spcPts val="5184"/>
              </a:lnSpc>
              <a:buNone/>
            </a:pPr>
            <a:r>
              <a:rPr lang="en-US" sz="4147" kern="0" spc="-124" dirty="0">
                <a:solidFill>
                  <a:srgbClr val="FFFFFF"/>
                </a:solidFill>
                <a:latin typeface="Roboto" pitchFamily="34" charset="0"/>
                <a:ea typeface="Roboto" pitchFamily="34" charset="-122"/>
                <a:cs typeface="Roboto" pitchFamily="34" charset="-120"/>
              </a:rPr>
              <a:t>What is Elder Age?</a:t>
            </a:r>
            <a:endParaRPr lang="en-US" sz="4147" dirty="0"/>
          </a:p>
        </p:txBody>
      </p:sp>
      <p:pic>
        <p:nvPicPr>
          <p:cNvPr id="5" name="Image 1" descr="preencoded.png"/>
          <p:cNvPicPr>
            <a:picLocks noChangeAspect="1"/>
          </p:cNvPicPr>
          <p:nvPr/>
        </p:nvPicPr>
        <p:blipFill>
          <a:blip r:embed="rId4"/>
          <a:stretch>
            <a:fillRect/>
          </a:stretch>
        </p:blipFill>
        <p:spPr>
          <a:xfrm>
            <a:off x="7579757" y="816293"/>
            <a:ext cx="4746903" cy="5013841"/>
          </a:xfrm>
          <a:prstGeom prst="rect">
            <a:avLst/>
          </a:prstGeom>
        </p:spPr>
      </p:pic>
      <p:sp>
        <p:nvSpPr>
          <p:cNvPr id="6" name="Text 2"/>
          <p:cNvSpPr/>
          <p:nvPr/>
        </p:nvSpPr>
        <p:spPr>
          <a:xfrm>
            <a:off x="2311360" y="6304002"/>
            <a:ext cx="10007679" cy="1348740"/>
          </a:xfrm>
          <a:prstGeom prst="rect">
            <a:avLst/>
          </a:prstGeom>
          <a:noFill/>
          <a:ln/>
        </p:spPr>
        <p:txBody>
          <a:bodyPr wrap="square" rtlCol="0" anchor="t"/>
          <a:lstStyle/>
          <a:p>
            <a:pPr marL="0" indent="0">
              <a:lnSpc>
                <a:spcPts val="2654"/>
              </a:lnSpc>
              <a:buNone/>
            </a:pPr>
            <a:r>
              <a:rPr lang="en-US" sz="1659" kern="0" spc="-33" dirty="0">
                <a:solidFill>
                  <a:srgbClr val="CFD0D8"/>
                </a:solidFill>
                <a:latin typeface="Roboto" pitchFamily="34" charset="0"/>
                <a:ea typeface="Roboto" pitchFamily="34" charset="-122"/>
                <a:cs typeface="Roboto" pitchFamily="34" charset="-120"/>
              </a:rPr>
              <a:t>Elder age refers to the stage of life when individuals reach an advanced age, typically around 65 years and older. It is a period where people may face unique challenges related to physical health, cognitive abilities, and social interactions. Elder age is an important phase that requires specialized care, support, and resources to ensure a fulfilling and dignified life.</a:t>
            </a:r>
            <a:endParaRPr lang="en-US" sz="1659"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483638"/>
            <a:ext cx="6614874" cy="694373"/>
          </a:xfrm>
          <a:prstGeom prst="rect">
            <a:avLst/>
          </a:prstGeom>
          <a:noFill/>
          <a:ln/>
        </p:spPr>
        <p:txBody>
          <a:bodyPr wrap="non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  Challenges Faced by Elders</a:t>
            </a:r>
            <a:endParaRPr lang="en-US" sz="4374" dirty="0"/>
          </a:p>
        </p:txBody>
      </p:sp>
      <p:sp>
        <p:nvSpPr>
          <p:cNvPr id="6" name="Shape 2"/>
          <p:cNvSpPr/>
          <p:nvPr/>
        </p:nvSpPr>
        <p:spPr>
          <a:xfrm>
            <a:off x="833199" y="2511266"/>
            <a:ext cx="4542115" cy="2361605"/>
          </a:xfrm>
          <a:prstGeom prst="roundRect">
            <a:avLst>
              <a:gd name="adj" fmla="val 4234"/>
            </a:avLst>
          </a:prstGeom>
          <a:solidFill>
            <a:srgbClr val="182567"/>
          </a:solidFill>
          <a:ln w="7620">
            <a:solidFill>
              <a:srgbClr val="313E80"/>
            </a:solidFill>
            <a:prstDash val="solid"/>
          </a:ln>
        </p:spPr>
      </p:sp>
      <p:sp>
        <p:nvSpPr>
          <p:cNvPr id="7" name="Text 3"/>
          <p:cNvSpPr/>
          <p:nvPr/>
        </p:nvSpPr>
        <p:spPr>
          <a:xfrm>
            <a:off x="1062990" y="2741057"/>
            <a:ext cx="222194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Isolation</a:t>
            </a:r>
            <a:endParaRPr lang="en-US" sz="2187" dirty="0"/>
          </a:p>
        </p:txBody>
      </p:sp>
      <p:sp>
        <p:nvSpPr>
          <p:cNvPr id="8" name="Text 4"/>
          <p:cNvSpPr/>
          <p:nvPr/>
        </p:nvSpPr>
        <p:spPr>
          <a:xfrm>
            <a:off x="1062990" y="3221474"/>
            <a:ext cx="4082534" cy="1421606"/>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Many elders experience social isolation, which can lead to loneliness and negatively impact their mental and emotional well-being.</a:t>
            </a:r>
            <a:endParaRPr lang="en-US" sz="1750" dirty="0"/>
          </a:p>
        </p:txBody>
      </p:sp>
      <p:sp>
        <p:nvSpPr>
          <p:cNvPr id="9" name="Shape 5"/>
          <p:cNvSpPr/>
          <p:nvPr/>
        </p:nvSpPr>
        <p:spPr>
          <a:xfrm>
            <a:off x="5597485" y="2511266"/>
            <a:ext cx="4542115" cy="2361605"/>
          </a:xfrm>
          <a:prstGeom prst="roundRect">
            <a:avLst>
              <a:gd name="adj" fmla="val 4234"/>
            </a:avLst>
          </a:prstGeom>
          <a:solidFill>
            <a:srgbClr val="182567"/>
          </a:solidFill>
          <a:ln w="7620">
            <a:solidFill>
              <a:srgbClr val="313E80"/>
            </a:solidFill>
            <a:prstDash val="solid"/>
          </a:ln>
        </p:spPr>
      </p:sp>
      <p:sp>
        <p:nvSpPr>
          <p:cNvPr id="10" name="Text 6"/>
          <p:cNvSpPr/>
          <p:nvPr/>
        </p:nvSpPr>
        <p:spPr>
          <a:xfrm>
            <a:off x="5827276" y="2741057"/>
            <a:ext cx="4082534" cy="355402"/>
          </a:xfrm>
          <a:prstGeom prst="rect">
            <a:avLst/>
          </a:prstGeom>
          <a:noFill/>
          <a:ln/>
        </p:spPr>
        <p:txBody>
          <a:bodyPr wrap="non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Healthcare</a:t>
            </a:r>
            <a:endParaRPr lang="en-US" sz="1750" dirty="0"/>
          </a:p>
        </p:txBody>
      </p:sp>
      <p:sp>
        <p:nvSpPr>
          <p:cNvPr id="11" name="Text 7"/>
          <p:cNvSpPr/>
          <p:nvPr/>
        </p:nvSpPr>
        <p:spPr>
          <a:xfrm>
            <a:off x="5827276" y="3229689"/>
            <a:ext cx="4082534" cy="1066205"/>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in old age due to lack of memory people forgot many things like take medicine  and at which time they have to take. </a:t>
            </a:r>
            <a:endParaRPr lang="en-US" sz="1750" dirty="0"/>
          </a:p>
        </p:txBody>
      </p:sp>
      <p:sp>
        <p:nvSpPr>
          <p:cNvPr id="12" name="Shape 8"/>
          <p:cNvSpPr/>
          <p:nvPr/>
        </p:nvSpPr>
        <p:spPr>
          <a:xfrm>
            <a:off x="833199" y="5095042"/>
            <a:ext cx="9306401" cy="1650802"/>
          </a:xfrm>
          <a:prstGeom prst="roundRect">
            <a:avLst>
              <a:gd name="adj" fmla="val 6057"/>
            </a:avLst>
          </a:prstGeom>
          <a:solidFill>
            <a:srgbClr val="182567"/>
          </a:solidFill>
          <a:ln w="7620">
            <a:solidFill>
              <a:srgbClr val="313E80"/>
            </a:solidFill>
            <a:prstDash val="solid"/>
          </a:ln>
        </p:spPr>
      </p:sp>
      <p:sp>
        <p:nvSpPr>
          <p:cNvPr id="13" name="Text 9"/>
          <p:cNvSpPr/>
          <p:nvPr/>
        </p:nvSpPr>
        <p:spPr>
          <a:xfrm>
            <a:off x="1062990" y="5324832"/>
            <a:ext cx="2608421"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Technological Barriers</a:t>
            </a:r>
            <a:endParaRPr lang="en-US" sz="2187" dirty="0"/>
          </a:p>
        </p:txBody>
      </p:sp>
      <p:sp>
        <p:nvSpPr>
          <p:cNvPr id="14" name="Text 10"/>
          <p:cNvSpPr/>
          <p:nvPr/>
        </p:nvSpPr>
        <p:spPr>
          <a:xfrm>
            <a:off x="1062990" y="5805249"/>
            <a:ext cx="8846820"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Some elders face difficulties in adapting to new technologies, hindering their ability to utilize digital tools and resources.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000018">
              <a:alpha val="75000"/>
            </a:srgbClr>
          </a:solidFill>
          <a:ln/>
        </p:spPr>
      </p:sp>
      <p:sp>
        <p:nvSpPr>
          <p:cNvPr id="4" name="Text 1"/>
          <p:cNvSpPr/>
          <p:nvPr/>
        </p:nvSpPr>
        <p:spPr>
          <a:xfrm>
            <a:off x="2289215" y="581858"/>
            <a:ext cx="8096488" cy="661154"/>
          </a:xfrm>
          <a:prstGeom prst="rect">
            <a:avLst/>
          </a:prstGeom>
          <a:noFill/>
          <a:ln/>
        </p:spPr>
        <p:txBody>
          <a:bodyPr wrap="none" rtlCol="0" anchor="t"/>
          <a:lstStyle/>
          <a:p>
            <a:pPr marL="0" indent="0">
              <a:lnSpc>
                <a:spcPts val="5207"/>
              </a:lnSpc>
              <a:buNone/>
            </a:pPr>
            <a:r>
              <a:rPr lang="en-US" sz="4166" kern="0" spc="-125" dirty="0">
                <a:solidFill>
                  <a:srgbClr val="FFFFFF"/>
                </a:solidFill>
                <a:latin typeface="Roboto" pitchFamily="34" charset="0"/>
                <a:ea typeface="Roboto" pitchFamily="34" charset="-122"/>
                <a:cs typeface="Roboto" pitchFamily="34" charset="-120"/>
              </a:rPr>
              <a:t>LACK OF INFORMATION AND NEWS</a:t>
            </a:r>
            <a:endParaRPr lang="en-US" sz="4166" dirty="0"/>
          </a:p>
        </p:txBody>
      </p:sp>
      <p:pic>
        <p:nvPicPr>
          <p:cNvPr id="5" name="Image 1" descr="preencoded.png"/>
          <p:cNvPicPr>
            <a:picLocks noChangeAspect="1"/>
          </p:cNvPicPr>
          <p:nvPr/>
        </p:nvPicPr>
        <p:blipFill>
          <a:blip r:embed="rId4"/>
          <a:stretch>
            <a:fillRect/>
          </a:stretch>
        </p:blipFill>
        <p:spPr>
          <a:xfrm>
            <a:off x="2289215" y="1798439"/>
            <a:ext cx="4767739" cy="5035867"/>
          </a:xfrm>
          <a:prstGeom prst="rect">
            <a:avLst/>
          </a:prstGeom>
        </p:spPr>
      </p:pic>
      <p:sp>
        <p:nvSpPr>
          <p:cNvPr id="6" name="Text 2"/>
          <p:cNvSpPr/>
          <p:nvPr/>
        </p:nvSpPr>
        <p:spPr>
          <a:xfrm>
            <a:off x="7580828" y="1750814"/>
            <a:ext cx="4767739" cy="1692473"/>
          </a:xfrm>
          <a:prstGeom prst="rect">
            <a:avLst/>
          </a:prstGeom>
          <a:noFill/>
          <a:ln/>
        </p:spPr>
        <p:txBody>
          <a:bodyPr wrap="square" rtlCol="0" anchor="t"/>
          <a:lstStyle/>
          <a:p>
            <a:pPr marL="0" indent="0">
              <a:lnSpc>
                <a:spcPts val="2666"/>
              </a:lnSpc>
              <a:buNone/>
            </a:pPr>
            <a:r>
              <a:rPr lang="en-US" sz="1666" b="1" kern="0" spc="-33" dirty="0">
                <a:solidFill>
                  <a:srgbClr val="CFD0D8"/>
                </a:solidFill>
                <a:latin typeface="Roboto" pitchFamily="34" charset="0"/>
                <a:ea typeface="Roboto" pitchFamily="34" charset="-122"/>
                <a:cs typeface="Roboto" pitchFamily="34" charset="-120"/>
              </a:rPr>
              <a:t>Limited Social Interaction:</a:t>
            </a:r>
            <a:r>
              <a:rPr lang="en-US" sz="1666" kern="0" spc="-33" dirty="0">
                <a:solidFill>
                  <a:srgbClr val="CFD0D8"/>
                </a:solidFill>
                <a:latin typeface="Roboto" pitchFamily="34" charset="0"/>
                <a:ea typeface="Roboto" pitchFamily="34" charset="-122"/>
                <a:cs typeface="Roboto" pitchFamily="34" charset="-120"/>
              </a:rPr>
              <a:t> Seniors may have a smaller social circle or reduced opportunities for social interactions, leading to a lack of exposure to news and information that is often shared through social connections.</a:t>
            </a:r>
            <a:endParaRPr lang="en-US" sz="1666" dirty="0"/>
          </a:p>
        </p:txBody>
      </p:sp>
      <p:sp>
        <p:nvSpPr>
          <p:cNvPr id="7" name="Text 3"/>
          <p:cNvSpPr/>
          <p:nvPr/>
        </p:nvSpPr>
        <p:spPr>
          <a:xfrm>
            <a:off x="2289215" y="7310318"/>
            <a:ext cx="10051852" cy="338495"/>
          </a:xfrm>
          <a:prstGeom prst="rect">
            <a:avLst/>
          </a:prstGeom>
          <a:noFill/>
          <a:ln/>
        </p:spPr>
        <p:txBody>
          <a:bodyPr wrap="none" rtlCol="0" anchor="t"/>
          <a:lstStyle/>
          <a:p>
            <a:pPr marL="0" indent="0">
              <a:lnSpc>
                <a:spcPts val="2666"/>
              </a:lnSpc>
              <a:buNone/>
            </a:pPr>
            <a:endParaRPr lang="en-US" sz="166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sp>
        <p:nvSpPr>
          <p:cNvPr id="4" name="Text 1"/>
          <p:cNvSpPr/>
          <p:nvPr/>
        </p:nvSpPr>
        <p:spPr>
          <a:xfrm>
            <a:off x="2037993" y="1377196"/>
            <a:ext cx="5709642" cy="694373"/>
          </a:xfrm>
          <a:prstGeom prst="rect">
            <a:avLst/>
          </a:prstGeom>
          <a:noFill/>
          <a:ln/>
        </p:spPr>
        <p:txBody>
          <a:bodyPr wrap="non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Welcome to Elder Bridge</a:t>
            </a:r>
            <a:endParaRPr lang="en-US" sz="4374" dirty="0"/>
          </a:p>
        </p:txBody>
      </p:sp>
      <p:sp>
        <p:nvSpPr>
          <p:cNvPr id="5" name="Text 2"/>
          <p:cNvSpPr/>
          <p:nvPr/>
        </p:nvSpPr>
        <p:spPr>
          <a:xfrm>
            <a:off x="2037993" y="2515910"/>
            <a:ext cx="10554414" cy="1066205"/>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Introducing our latest innovation, the Elder Bridge website! This platform is designed to help elders connect and build meaningful relationships with other community members. With features like user profiles, messaging, and event notifications, Elder Bridge aims to reduce social isolation and create a sense of belonging among elders.</a:t>
            </a:r>
            <a:endParaRPr lang="en-US" sz="1750" dirty="0"/>
          </a:p>
        </p:txBody>
      </p:sp>
      <p:pic>
        <p:nvPicPr>
          <p:cNvPr id="6" name="Image 1" descr="preencoded.png"/>
          <p:cNvPicPr>
            <a:picLocks noChangeAspect="1"/>
          </p:cNvPicPr>
          <p:nvPr/>
        </p:nvPicPr>
        <p:blipFill>
          <a:blip r:embed="rId4"/>
          <a:stretch>
            <a:fillRect/>
          </a:stretch>
        </p:blipFill>
        <p:spPr>
          <a:xfrm>
            <a:off x="5445085" y="3975140"/>
            <a:ext cx="3554968" cy="26662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sp>
        <p:nvSpPr>
          <p:cNvPr id="4" name="Text 1"/>
          <p:cNvSpPr/>
          <p:nvPr/>
        </p:nvSpPr>
        <p:spPr>
          <a:xfrm>
            <a:off x="2037993" y="1290638"/>
            <a:ext cx="10554414" cy="1388745"/>
          </a:xfrm>
          <a:prstGeom prst="rect">
            <a:avLst/>
          </a:prstGeom>
          <a:noFill/>
          <a:ln/>
        </p:spPr>
        <p:txBody>
          <a:bodyPr wrap="square" rtlCol="0" anchor="t"/>
          <a:lstStyle/>
          <a:p>
            <a:pPr marL="0" indent="0">
              <a:lnSpc>
                <a:spcPts val="5468"/>
              </a:lnSpc>
              <a:buNone/>
            </a:pPr>
            <a:r>
              <a:rPr lang="en-US" sz="4374" kern="0" spc="-131" dirty="0">
                <a:solidFill>
                  <a:srgbClr val="FFFFFF"/>
                </a:solidFill>
                <a:latin typeface="Roboto" pitchFamily="34" charset="0"/>
                <a:ea typeface="Roboto" pitchFamily="34" charset="-122"/>
                <a:cs typeface="Roboto" pitchFamily="34" charset="-120"/>
              </a:rPr>
              <a:t>Empowering Elders: Key Features for a Better Quality of Life</a:t>
            </a:r>
            <a:endParaRPr lang="en-US" sz="4374" dirty="0"/>
          </a:p>
        </p:txBody>
      </p:sp>
      <p:sp>
        <p:nvSpPr>
          <p:cNvPr id="5" name="Shape 2"/>
          <p:cNvSpPr/>
          <p:nvPr/>
        </p:nvSpPr>
        <p:spPr>
          <a:xfrm>
            <a:off x="2037993" y="3297317"/>
            <a:ext cx="499943" cy="499943"/>
          </a:xfrm>
          <a:prstGeom prst="roundRect">
            <a:avLst>
              <a:gd name="adj" fmla="val 20000"/>
            </a:avLst>
          </a:prstGeom>
          <a:solidFill>
            <a:srgbClr val="182567"/>
          </a:solidFill>
          <a:ln w="7620">
            <a:solidFill>
              <a:srgbClr val="313E80"/>
            </a:solidFill>
            <a:prstDash val="solid"/>
          </a:ln>
        </p:spPr>
      </p:sp>
      <p:sp>
        <p:nvSpPr>
          <p:cNvPr id="6" name="Text 3"/>
          <p:cNvSpPr/>
          <p:nvPr/>
        </p:nvSpPr>
        <p:spPr>
          <a:xfrm>
            <a:off x="2198251" y="3338989"/>
            <a:ext cx="179427" cy="416481"/>
          </a:xfrm>
          <a:prstGeom prst="rect">
            <a:avLst/>
          </a:prstGeom>
          <a:noFill/>
          <a:ln/>
        </p:spPr>
        <p:txBody>
          <a:bodyPr wrap="none" rtlCol="0" anchor="t"/>
          <a:lstStyle/>
          <a:p>
            <a:pPr marL="0" indent="0" algn="ctr">
              <a:lnSpc>
                <a:spcPts val="3281"/>
              </a:lnSpc>
              <a:buNone/>
            </a:pPr>
            <a:r>
              <a:rPr lang="en-US" sz="2624" kern="0" spc="-79" dirty="0">
                <a:solidFill>
                  <a:srgbClr val="CFD0D8"/>
                </a:solidFill>
                <a:latin typeface="Roboto" pitchFamily="34" charset="0"/>
                <a:ea typeface="Roboto" pitchFamily="34" charset="-122"/>
                <a:cs typeface="Roboto" pitchFamily="34" charset="-120"/>
              </a:rPr>
              <a:t>1</a:t>
            </a:r>
            <a:endParaRPr lang="en-US" sz="2624" dirty="0"/>
          </a:p>
        </p:txBody>
      </p:sp>
      <p:sp>
        <p:nvSpPr>
          <p:cNvPr id="7" name="Text 4"/>
          <p:cNvSpPr/>
          <p:nvPr/>
        </p:nvSpPr>
        <p:spPr>
          <a:xfrm>
            <a:off x="2760107" y="3373636"/>
            <a:ext cx="222194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Easy to Operate</a:t>
            </a:r>
            <a:endParaRPr lang="en-US" sz="2187" dirty="0"/>
          </a:p>
        </p:txBody>
      </p:sp>
      <p:sp>
        <p:nvSpPr>
          <p:cNvPr id="8" name="Text 5"/>
          <p:cNvSpPr/>
          <p:nvPr/>
        </p:nvSpPr>
        <p:spPr>
          <a:xfrm>
            <a:off x="2760107" y="3854053"/>
            <a:ext cx="2647950" cy="1066205"/>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Enjoy user-friendly interfaces and intuitive design for hassle-free use.</a:t>
            </a:r>
            <a:endParaRPr lang="en-US" sz="1750" dirty="0"/>
          </a:p>
        </p:txBody>
      </p:sp>
      <p:sp>
        <p:nvSpPr>
          <p:cNvPr id="9" name="Shape 6"/>
          <p:cNvSpPr/>
          <p:nvPr/>
        </p:nvSpPr>
        <p:spPr>
          <a:xfrm>
            <a:off x="5630228" y="3297317"/>
            <a:ext cx="499943" cy="499943"/>
          </a:xfrm>
          <a:prstGeom prst="roundRect">
            <a:avLst>
              <a:gd name="adj" fmla="val 20000"/>
            </a:avLst>
          </a:prstGeom>
          <a:solidFill>
            <a:srgbClr val="182567"/>
          </a:solidFill>
          <a:ln w="7620">
            <a:solidFill>
              <a:srgbClr val="313E80"/>
            </a:solidFill>
            <a:prstDash val="solid"/>
          </a:ln>
        </p:spPr>
      </p:sp>
      <p:sp>
        <p:nvSpPr>
          <p:cNvPr id="10" name="Text 7"/>
          <p:cNvSpPr/>
          <p:nvPr/>
        </p:nvSpPr>
        <p:spPr>
          <a:xfrm>
            <a:off x="5790486" y="3338989"/>
            <a:ext cx="179427" cy="416481"/>
          </a:xfrm>
          <a:prstGeom prst="rect">
            <a:avLst/>
          </a:prstGeom>
          <a:noFill/>
          <a:ln/>
        </p:spPr>
        <p:txBody>
          <a:bodyPr wrap="none" rtlCol="0" anchor="t"/>
          <a:lstStyle/>
          <a:p>
            <a:pPr marL="0" indent="0" algn="ctr">
              <a:lnSpc>
                <a:spcPts val="3281"/>
              </a:lnSpc>
              <a:buNone/>
            </a:pPr>
            <a:r>
              <a:rPr lang="en-US" sz="2624" kern="0" spc="-79" dirty="0">
                <a:solidFill>
                  <a:srgbClr val="CFD0D8"/>
                </a:solidFill>
                <a:latin typeface="Roboto" pitchFamily="34" charset="0"/>
                <a:ea typeface="Roboto" pitchFamily="34" charset="-122"/>
                <a:cs typeface="Roboto" pitchFamily="34" charset="-120"/>
              </a:rPr>
              <a:t>2</a:t>
            </a:r>
            <a:endParaRPr lang="en-US" sz="2624" dirty="0"/>
          </a:p>
        </p:txBody>
      </p:sp>
      <p:sp>
        <p:nvSpPr>
          <p:cNvPr id="11" name="Text 8"/>
          <p:cNvSpPr/>
          <p:nvPr/>
        </p:nvSpPr>
        <p:spPr>
          <a:xfrm>
            <a:off x="6352342" y="3373636"/>
            <a:ext cx="222194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Easy on the Eyes</a:t>
            </a:r>
            <a:endParaRPr lang="en-US" sz="2187" dirty="0"/>
          </a:p>
        </p:txBody>
      </p:sp>
      <p:sp>
        <p:nvSpPr>
          <p:cNvPr id="12" name="Text 9"/>
          <p:cNvSpPr/>
          <p:nvPr/>
        </p:nvSpPr>
        <p:spPr>
          <a:xfrm>
            <a:off x="6352342" y="3854053"/>
            <a:ext cx="2647950" cy="1421606"/>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Experience visually appealing and readable content for comfortable viewing.</a:t>
            </a:r>
            <a:endParaRPr lang="en-US" sz="1750" dirty="0"/>
          </a:p>
        </p:txBody>
      </p:sp>
      <p:sp>
        <p:nvSpPr>
          <p:cNvPr id="13" name="Shape 10"/>
          <p:cNvSpPr/>
          <p:nvPr/>
        </p:nvSpPr>
        <p:spPr>
          <a:xfrm>
            <a:off x="9222462" y="3297317"/>
            <a:ext cx="499943" cy="499943"/>
          </a:xfrm>
          <a:prstGeom prst="roundRect">
            <a:avLst>
              <a:gd name="adj" fmla="val 20000"/>
            </a:avLst>
          </a:prstGeom>
          <a:solidFill>
            <a:srgbClr val="182567"/>
          </a:solidFill>
          <a:ln w="7620">
            <a:solidFill>
              <a:srgbClr val="313E80"/>
            </a:solidFill>
            <a:prstDash val="solid"/>
          </a:ln>
        </p:spPr>
      </p:sp>
      <p:sp>
        <p:nvSpPr>
          <p:cNvPr id="14" name="Text 11"/>
          <p:cNvSpPr/>
          <p:nvPr/>
        </p:nvSpPr>
        <p:spPr>
          <a:xfrm>
            <a:off x="9382720" y="3338989"/>
            <a:ext cx="179427" cy="416481"/>
          </a:xfrm>
          <a:prstGeom prst="rect">
            <a:avLst/>
          </a:prstGeom>
          <a:noFill/>
          <a:ln/>
        </p:spPr>
        <p:txBody>
          <a:bodyPr wrap="none" rtlCol="0" anchor="t"/>
          <a:lstStyle/>
          <a:p>
            <a:pPr marL="0" indent="0" algn="ctr">
              <a:lnSpc>
                <a:spcPts val="3281"/>
              </a:lnSpc>
              <a:buNone/>
            </a:pPr>
            <a:r>
              <a:rPr lang="en-US" sz="2624" kern="0" spc="-79" dirty="0">
                <a:solidFill>
                  <a:srgbClr val="CFD0D8"/>
                </a:solidFill>
                <a:latin typeface="Roboto" pitchFamily="34" charset="0"/>
                <a:ea typeface="Roboto" pitchFamily="34" charset="-122"/>
                <a:cs typeface="Roboto" pitchFamily="34" charset="-120"/>
              </a:rPr>
              <a:t>3</a:t>
            </a:r>
            <a:endParaRPr lang="en-US" sz="2624" dirty="0"/>
          </a:p>
        </p:txBody>
      </p:sp>
      <p:sp>
        <p:nvSpPr>
          <p:cNvPr id="15" name="Text 12"/>
          <p:cNvSpPr/>
          <p:nvPr/>
        </p:nvSpPr>
        <p:spPr>
          <a:xfrm>
            <a:off x="9944576" y="3373636"/>
            <a:ext cx="222194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Daily news</a:t>
            </a:r>
            <a:endParaRPr lang="en-US" sz="2187" dirty="0"/>
          </a:p>
        </p:txBody>
      </p:sp>
      <p:sp>
        <p:nvSpPr>
          <p:cNvPr id="16" name="Text 13"/>
          <p:cNvSpPr/>
          <p:nvPr/>
        </p:nvSpPr>
        <p:spPr>
          <a:xfrm>
            <a:off x="9944576" y="3854053"/>
            <a:ext cx="2647950" cy="355402"/>
          </a:xfrm>
          <a:prstGeom prst="rect">
            <a:avLst/>
          </a:prstGeom>
          <a:noFill/>
          <a:ln/>
        </p:spPr>
        <p:txBody>
          <a:bodyPr wrap="none" rtlCol="0" anchor="t"/>
          <a:lstStyle/>
          <a:p>
            <a:pPr marL="0" indent="0">
              <a:lnSpc>
                <a:spcPts val="2799"/>
              </a:lnSpc>
              <a:buNone/>
            </a:pPr>
            <a:endParaRPr lang="en-US" sz="1750" dirty="0"/>
          </a:p>
        </p:txBody>
      </p:sp>
      <p:sp>
        <p:nvSpPr>
          <p:cNvPr id="17" name="Shape 14"/>
          <p:cNvSpPr/>
          <p:nvPr/>
        </p:nvSpPr>
        <p:spPr>
          <a:xfrm>
            <a:off x="2037993" y="5671423"/>
            <a:ext cx="499943" cy="499943"/>
          </a:xfrm>
          <a:prstGeom prst="roundRect">
            <a:avLst>
              <a:gd name="adj" fmla="val 20000"/>
            </a:avLst>
          </a:prstGeom>
          <a:solidFill>
            <a:srgbClr val="182567"/>
          </a:solidFill>
          <a:ln w="7620">
            <a:solidFill>
              <a:srgbClr val="313E80"/>
            </a:solidFill>
            <a:prstDash val="solid"/>
          </a:ln>
        </p:spPr>
      </p:sp>
      <p:sp>
        <p:nvSpPr>
          <p:cNvPr id="18" name="Text 15"/>
          <p:cNvSpPr/>
          <p:nvPr/>
        </p:nvSpPr>
        <p:spPr>
          <a:xfrm>
            <a:off x="2198251" y="5713095"/>
            <a:ext cx="179427" cy="416481"/>
          </a:xfrm>
          <a:prstGeom prst="rect">
            <a:avLst/>
          </a:prstGeom>
          <a:noFill/>
          <a:ln/>
        </p:spPr>
        <p:txBody>
          <a:bodyPr wrap="none" rtlCol="0" anchor="t"/>
          <a:lstStyle/>
          <a:p>
            <a:pPr marL="0" indent="0" algn="ctr">
              <a:lnSpc>
                <a:spcPts val="3281"/>
              </a:lnSpc>
              <a:buNone/>
            </a:pPr>
            <a:r>
              <a:rPr lang="en-US" sz="2624" kern="0" spc="-79" dirty="0">
                <a:solidFill>
                  <a:srgbClr val="CFD0D8"/>
                </a:solidFill>
                <a:latin typeface="Roboto" pitchFamily="34" charset="0"/>
                <a:ea typeface="Roboto" pitchFamily="34" charset="-122"/>
                <a:cs typeface="Roboto" pitchFamily="34" charset="-120"/>
              </a:rPr>
              <a:t>4</a:t>
            </a:r>
            <a:endParaRPr lang="en-US" sz="2624" dirty="0"/>
          </a:p>
        </p:txBody>
      </p:sp>
      <p:sp>
        <p:nvSpPr>
          <p:cNvPr id="19" name="Text 16"/>
          <p:cNvSpPr/>
          <p:nvPr/>
        </p:nvSpPr>
        <p:spPr>
          <a:xfrm>
            <a:off x="2760107" y="5747742"/>
            <a:ext cx="222194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Emergency Calls</a:t>
            </a:r>
            <a:endParaRPr lang="en-US" sz="2187" dirty="0"/>
          </a:p>
        </p:txBody>
      </p:sp>
      <p:sp>
        <p:nvSpPr>
          <p:cNvPr id="20" name="Text 17"/>
          <p:cNvSpPr/>
          <p:nvPr/>
        </p:nvSpPr>
        <p:spPr>
          <a:xfrm>
            <a:off x="2760107" y="6228159"/>
            <a:ext cx="4444008"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Access emergency services with just one click on your device.</a:t>
            </a:r>
            <a:endParaRPr lang="en-US" sz="1750" dirty="0"/>
          </a:p>
        </p:txBody>
      </p:sp>
      <p:sp>
        <p:nvSpPr>
          <p:cNvPr id="21" name="Shape 18"/>
          <p:cNvSpPr/>
          <p:nvPr/>
        </p:nvSpPr>
        <p:spPr>
          <a:xfrm>
            <a:off x="7426285" y="5671423"/>
            <a:ext cx="499943" cy="499943"/>
          </a:xfrm>
          <a:prstGeom prst="roundRect">
            <a:avLst>
              <a:gd name="adj" fmla="val 20000"/>
            </a:avLst>
          </a:prstGeom>
          <a:solidFill>
            <a:srgbClr val="182567"/>
          </a:solidFill>
          <a:ln w="7620">
            <a:solidFill>
              <a:srgbClr val="313E80"/>
            </a:solidFill>
            <a:prstDash val="solid"/>
          </a:ln>
        </p:spPr>
      </p:sp>
      <p:sp>
        <p:nvSpPr>
          <p:cNvPr id="22" name="Text 19"/>
          <p:cNvSpPr/>
          <p:nvPr/>
        </p:nvSpPr>
        <p:spPr>
          <a:xfrm>
            <a:off x="7586543" y="5713095"/>
            <a:ext cx="179427" cy="416481"/>
          </a:xfrm>
          <a:prstGeom prst="rect">
            <a:avLst/>
          </a:prstGeom>
          <a:noFill/>
          <a:ln/>
        </p:spPr>
        <p:txBody>
          <a:bodyPr wrap="none" rtlCol="0" anchor="t"/>
          <a:lstStyle/>
          <a:p>
            <a:pPr marL="0" indent="0" algn="ctr">
              <a:lnSpc>
                <a:spcPts val="3281"/>
              </a:lnSpc>
              <a:buNone/>
            </a:pPr>
            <a:r>
              <a:rPr lang="en-US" sz="2624" kern="0" spc="-79" dirty="0">
                <a:solidFill>
                  <a:srgbClr val="CFD0D8"/>
                </a:solidFill>
                <a:latin typeface="Roboto" pitchFamily="34" charset="0"/>
                <a:ea typeface="Roboto" pitchFamily="34" charset="-122"/>
                <a:cs typeface="Roboto" pitchFamily="34" charset="-120"/>
              </a:rPr>
              <a:t>5</a:t>
            </a:r>
            <a:endParaRPr lang="en-US" sz="2624" dirty="0"/>
          </a:p>
        </p:txBody>
      </p:sp>
      <p:sp>
        <p:nvSpPr>
          <p:cNvPr id="23" name="Text 20"/>
          <p:cNvSpPr/>
          <p:nvPr/>
        </p:nvSpPr>
        <p:spPr>
          <a:xfrm>
            <a:off x="8148399" y="5747742"/>
            <a:ext cx="2453164" cy="347186"/>
          </a:xfrm>
          <a:prstGeom prst="rect">
            <a:avLst/>
          </a:prstGeom>
          <a:noFill/>
          <a:ln/>
        </p:spPr>
        <p:txBody>
          <a:bodyPr wrap="none" rtlCol="0" anchor="t"/>
          <a:lstStyle/>
          <a:p>
            <a:pPr marL="0" indent="0">
              <a:lnSpc>
                <a:spcPts val="2734"/>
              </a:lnSpc>
              <a:buNone/>
            </a:pPr>
            <a:r>
              <a:rPr lang="en-US" sz="2187" kern="0" spc="-66" dirty="0">
                <a:solidFill>
                  <a:srgbClr val="CFD0D8"/>
                </a:solidFill>
                <a:latin typeface="Roboto" pitchFamily="34" charset="0"/>
                <a:ea typeface="Roboto" pitchFamily="34" charset="-122"/>
                <a:cs typeface="Roboto" pitchFamily="34" charset="-120"/>
              </a:rPr>
              <a:t>Alerts for Medication</a:t>
            </a:r>
            <a:endParaRPr lang="en-US" sz="2187" dirty="0"/>
          </a:p>
        </p:txBody>
      </p:sp>
      <p:sp>
        <p:nvSpPr>
          <p:cNvPr id="24" name="Text 21"/>
          <p:cNvSpPr/>
          <p:nvPr/>
        </p:nvSpPr>
        <p:spPr>
          <a:xfrm>
            <a:off x="8148399" y="6228159"/>
            <a:ext cx="4444008"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Receive reminders for taking medication on time and managing prescriptions.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165044"/>
            <a:ext cx="4483656" cy="347186"/>
          </a:xfrm>
          <a:prstGeom prst="rect">
            <a:avLst/>
          </a:prstGeom>
          <a:noFill/>
          <a:ln/>
        </p:spPr>
        <p:txBody>
          <a:bodyPr wrap="none" rtlCol="0" anchor="t"/>
          <a:lstStyle/>
          <a:p>
            <a:pPr marL="0" indent="0">
              <a:lnSpc>
                <a:spcPts val="2734"/>
              </a:lnSpc>
              <a:buNone/>
            </a:pPr>
            <a:r>
              <a:rPr lang="en-US" sz="2187" kern="0" spc="-66" dirty="0">
                <a:solidFill>
                  <a:srgbClr val="FFFFFF"/>
                </a:solidFill>
                <a:latin typeface="Roboto" pitchFamily="34" charset="0"/>
                <a:ea typeface="Roboto" pitchFamily="34" charset="-122"/>
                <a:cs typeface="Roboto" pitchFamily="34" charset="-120"/>
              </a:rPr>
              <a:t>Elder Bridge Website: Easy on the Eyes</a:t>
            </a:r>
            <a:endParaRPr lang="en-US" sz="2187" dirty="0"/>
          </a:p>
        </p:txBody>
      </p:sp>
      <p:sp>
        <p:nvSpPr>
          <p:cNvPr id="6" name="Text 2"/>
          <p:cNvSpPr/>
          <p:nvPr/>
        </p:nvSpPr>
        <p:spPr>
          <a:xfrm>
            <a:off x="2037993" y="4762143"/>
            <a:ext cx="10554414"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Learn more about the Elder Bridge website, designed with a user-friendly interface and a visually pleasing experience for easy navigation.</a:t>
            </a:r>
            <a:endParaRPr lang="en-US" sz="1750" dirty="0"/>
          </a:p>
        </p:txBody>
      </p:sp>
      <p:sp>
        <p:nvSpPr>
          <p:cNvPr id="7" name="Text 3"/>
          <p:cNvSpPr/>
          <p:nvPr/>
        </p:nvSpPr>
        <p:spPr>
          <a:xfrm>
            <a:off x="2037993" y="5806202"/>
            <a:ext cx="2221944" cy="347186"/>
          </a:xfrm>
          <a:prstGeom prst="rect">
            <a:avLst/>
          </a:prstGeom>
          <a:noFill/>
          <a:ln/>
        </p:spPr>
        <p:txBody>
          <a:bodyPr wrap="none" rtlCol="0" anchor="t"/>
          <a:lstStyle/>
          <a:p>
            <a:pPr marL="0" indent="0">
              <a:lnSpc>
                <a:spcPts val="2734"/>
              </a:lnSpc>
              <a:buNone/>
            </a:pPr>
            <a:r>
              <a:rPr lang="en-US" sz="2187" kern="0" spc="-66" dirty="0">
                <a:solidFill>
                  <a:srgbClr val="FFFFFF"/>
                </a:solidFill>
                <a:latin typeface="Roboto" pitchFamily="34" charset="0"/>
                <a:ea typeface="Roboto" pitchFamily="34" charset="-122"/>
                <a:cs typeface="Roboto" pitchFamily="34" charset="-120"/>
              </a:rPr>
              <a:t>Easy to Operate</a:t>
            </a:r>
            <a:endParaRPr lang="en-US" sz="2187" dirty="0"/>
          </a:p>
        </p:txBody>
      </p:sp>
      <p:sp>
        <p:nvSpPr>
          <p:cNvPr id="8" name="Text 4"/>
          <p:cNvSpPr/>
          <p:nvPr/>
        </p:nvSpPr>
        <p:spPr>
          <a:xfrm>
            <a:off x="2037993" y="6486644"/>
            <a:ext cx="10554414" cy="355402"/>
          </a:xfrm>
          <a:prstGeom prst="rect">
            <a:avLst/>
          </a:prstGeom>
          <a:noFill/>
          <a:ln/>
        </p:spPr>
        <p:txBody>
          <a:bodyPr wrap="non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Enjoy user-friendly interfaces and intuitive design for hassle-free use.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2953941"/>
            <a:ext cx="2221944" cy="347186"/>
          </a:xfrm>
          <a:prstGeom prst="rect">
            <a:avLst/>
          </a:prstGeom>
          <a:noFill/>
          <a:ln/>
        </p:spPr>
        <p:txBody>
          <a:bodyPr wrap="none" rtlCol="0" anchor="t"/>
          <a:lstStyle/>
          <a:p>
            <a:pPr marL="0" indent="0">
              <a:lnSpc>
                <a:spcPts val="2734"/>
              </a:lnSpc>
              <a:buNone/>
            </a:pPr>
            <a:r>
              <a:rPr lang="en-US" sz="2187" kern="0" spc="-66" dirty="0">
                <a:solidFill>
                  <a:srgbClr val="FFFFFF"/>
                </a:solidFill>
                <a:latin typeface="Roboto" pitchFamily="34" charset="0"/>
                <a:ea typeface="Roboto" pitchFamily="34" charset="-122"/>
                <a:cs typeface="Roboto" pitchFamily="34" charset="-120"/>
              </a:rPr>
              <a:t>Emergency Calls</a:t>
            </a:r>
            <a:endParaRPr lang="en-US" sz="2187" dirty="0"/>
          </a:p>
        </p:txBody>
      </p:sp>
      <p:sp>
        <p:nvSpPr>
          <p:cNvPr id="6" name="Text 2"/>
          <p:cNvSpPr/>
          <p:nvPr/>
        </p:nvSpPr>
        <p:spPr>
          <a:xfrm>
            <a:off x="833199" y="3551039"/>
            <a:ext cx="9306401" cy="355402"/>
          </a:xfrm>
          <a:prstGeom prst="rect">
            <a:avLst/>
          </a:prstGeom>
          <a:noFill/>
          <a:ln/>
        </p:spPr>
        <p:txBody>
          <a:bodyPr wrap="non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Access emergency services with just one click on your device.</a:t>
            </a:r>
            <a:endParaRPr lang="en-US" sz="1750" dirty="0"/>
          </a:p>
        </p:txBody>
      </p:sp>
      <p:sp>
        <p:nvSpPr>
          <p:cNvPr id="7" name="Text 3"/>
          <p:cNvSpPr/>
          <p:nvPr/>
        </p:nvSpPr>
        <p:spPr>
          <a:xfrm>
            <a:off x="833199" y="4239697"/>
            <a:ext cx="2453164" cy="347186"/>
          </a:xfrm>
          <a:prstGeom prst="rect">
            <a:avLst/>
          </a:prstGeom>
          <a:noFill/>
          <a:ln/>
        </p:spPr>
        <p:txBody>
          <a:bodyPr wrap="none" rtlCol="0" anchor="t"/>
          <a:lstStyle/>
          <a:p>
            <a:pPr marL="0" indent="0">
              <a:lnSpc>
                <a:spcPts val="2734"/>
              </a:lnSpc>
              <a:buNone/>
            </a:pPr>
            <a:r>
              <a:rPr lang="en-US" sz="2187" kern="0" spc="-66" dirty="0">
                <a:solidFill>
                  <a:srgbClr val="FFFFFF"/>
                </a:solidFill>
                <a:latin typeface="Roboto" pitchFamily="34" charset="0"/>
                <a:ea typeface="Roboto" pitchFamily="34" charset="-122"/>
                <a:cs typeface="Roboto" pitchFamily="34" charset="-120"/>
              </a:rPr>
              <a:t>Alerts for Medication</a:t>
            </a:r>
            <a:endParaRPr lang="en-US" sz="2187" dirty="0"/>
          </a:p>
        </p:txBody>
      </p:sp>
      <p:sp>
        <p:nvSpPr>
          <p:cNvPr id="8" name="Text 4"/>
          <p:cNvSpPr/>
          <p:nvPr/>
        </p:nvSpPr>
        <p:spPr>
          <a:xfrm>
            <a:off x="833199" y="4920139"/>
            <a:ext cx="9306401" cy="355402"/>
          </a:xfrm>
          <a:prstGeom prst="rect">
            <a:avLst/>
          </a:prstGeom>
          <a:noFill/>
          <a:ln/>
        </p:spPr>
        <p:txBody>
          <a:bodyPr wrap="non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Receive reminders for taking medication on time and managing prescriptions.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3158133"/>
            <a:ext cx="3681174" cy="347186"/>
          </a:xfrm>
          <a:prstGeom prst="rect">
            <a:avLst/>
          </a:prstGeom>
          <a:noFill/>
          <a:ln/>
        </p:spPr>
        <p:txBody>
          <a:bodyPr wrap="none" rtlCol="0" anchor="t"/>
          <a:lstStyle/>
          <a:p>
            <a:pPr marL="0" indent="0">
              <a:lnSpc>
                <a:spcPts val="2734"/>
              </a:lnSpc>
              <a:buNone/>
            </a:pPr>
            <a:r>
              <a:rPr lang="en-US" sz="2187" kern="0" spc="-66" dirty="0">
                <a:solidFill>
                  <a:srgbClr val="FFFFFF"/>
                </a:solidFill>
                <a:latin typeface="Roboto" pitchFamily="34" charset="0"/>
                <a:ea typeface="Roboto" pitchFamily="34" charset="-122"/>
                <a:cs typeface="Roboto" pitchFamily="34" charset="-120"/>
              </a:rPr>
              <a:t>Music for Elder Person Comfort</a:t>
            </a:r>
            <a:endParaRPr lang="en-US" sz="2187" dirty="0"/>
          </a:p>
        </p:txBody>
      </p:sp>
      <p:sp>
        <p:nvSpPr>
          <p:cNvPr id="6" name="Text 2"/>
          <p:cNvSpPr/>
          <p:nvPr/>
        </p:nvSpPr>
        <p:spPr>
          <a:xfrm>
            <a:off x="4490799" y="3755231"/>
            <a:ext cx="9306401" cy="710803"/>
          </a:xfrm>
          <a:prstGeom prst="rect">
            <a:avLst/>
          </a:prstGeom>
          <a:noFill/>
          <a:ln/>
        </p:spPr>
        <p:txBody>
          <a:bodyPr wrap="squar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Discover the soothing power of music for elder person comfort and well-being. Explore different genres and artists that can provide relaxation and joy.</a:t>
            </a:r>
            <a:endParaRPr lang="en-US" sz="1750" dirty="0"/>
          </a:p>
        </p:txBody>
      </p:sp>
      <p:sp>
        <p:nvSpPr>
          <p:cNvPr id="7" name="Text 3"/>
          <p:cNvSpPr/>
          <p:nvPr/>
        </p:nvSpPr>
        <p:spPr>
          <a:xfrm>
            <a:off x="4490799" y="4715947"/>
            <a:ext cx="9306401" cy="355402"/>
          </a:xfrm>
          <a:prstGeom prst="rect">
            <a:avLst/>
          </a:prstGeom>
          <a:noFill/>
          <a:ln/>
        </p:spPr>
        <p:txBody>
          <a:bodyPr wrap="none" rtlCol="0" anchor="t"/>
          <a:lstStyle/>
          <a:p>
            <a:pPr marL="0" indent="0">
              <a:lnSpc>
                <a:spcPts val="2799"/>
              </a:lnSpc>
              <a:buNone/>
            </a:pPr>
            <a:r>
              <a:rPr lang="en-US" sz="1750" kern="0" spc="-35" dirty="0">
                <a:solidFill>
                  <a:srgbClr val="CFD0D8"/>
                </a:solidFill>
                <a:latin typeface="Roboto" pitchFamily="34" charset="0"/>
                <a:ea typeface="Roboto" pitchFamily="34" charset="-122"/>
                <a:cs typeface="Roboto" pitchFamily="34" charset="-120"/>
              </a:rPr>
              <a:t>Let the melodies bring peace to your heart and a smile to your face. </a:t>
            </a:r>
            <a:r>
              <a:rPr lang="en-US" sz="1750" kern="0" spc="-35" dirty="0">
                <a:solidFill>
                  <a:srgbClr val="000000"/>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532</Words>
  <Application>Microsoft Office PowerPoint</Application>
  <PresentationFormat>Custom</PresentationFormat>
  <Paragraphs>58</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Rudra Bhardwaj</cp:lastModifiedBy>
  <cp:revision>2</cp:revision>
  <dcterms:created xsi:type="dcterms:W3CDTF">2024-02-11T11:55:32Z</dcterms:created>
  <dcterms:modified xsi:type="dcterms:W3CDTF">2024-02-11T12:03:06Z</dcterms:modified>
</cp:coreProperties>
</file>